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8" r:id="rId2"/>
    <p:sldId id="309" r:id="rId3"/>
    <p:sldId id="310"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262" r:id="rId22"/>
    <p:sldId id="265" r:id="rId23"/>
    <p:sldId id="307" r:id="rId24"/>
    <p:sldId id="26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548" autoAdjust="0"/>
    <p:restoredTop sz="94660"/>
  </p:normalViewPr>
  <p:slideViewPr>
    <p:cSldViewPr snapToGrid="0">
      <p:cViewPr varScale="1">
        <p:scale>
          <a:sx n="73" d="100"/>
          <a:sy n="73" d="100"/>
        </p:scale>
        <p:origin x="-480" y="-10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Title 28"/>
          <p:cNvSpPr>
            <a:spLocks noGrp="1"/>
          </p:cNvSpPr>
          <p:nvPr>
            <p:ph type="ctrTitle"/>
          </p:nvPr>
        </p:nvSpPr>
        <p:spPr>
          <a:xfrm>
            <a:off x="508000" y="4853412"/>
            <a:ext cx="11277600" cy="1222375"/>
          </a:xfrm>
        </p:spPr>
        <p:txBody>
          <a:bodyPr anchor="t"/>
          <a:lstStyle/>
          <a:p>
            <a:r>
              <a:rPr kumimoji="0" lang="en-US"/>
              <a:t>Click to edit Master title style</a:t>
            </a:r>
          </a:p>
        </p:txBody>
      </p:sp>
      <p:sp>
        <p:nvSpPr>
          <p:cNvPr id="9" name="Subtitle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1D8BD707-D9CF-40AE-B4C6-C98DA3205C09}" type="datetimeFigureOut">
              <a:rPr lang="en-US" smtClean="0"/>
              <a:pPr/>
              <a:t>4/18/2023</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10972800" y="6473952"/>
            <a:ext cx="1011936" cy="246888"/>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710045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1143946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549277"/>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549277"/>
            <a:ext cx="83312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729183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4/18/2023</a:t>
            </a:fld>
            <a:endParaRPr lang="en-US"/>
          </a:p>
        </p:txBody>
      </p:sp>
      <p:sp>
        <p:nvSpPr>
          <p:cNvPr id="19" name="Footer Placeholder 18"/>
          <p:cNvSpPr>
            <a:spLocks noGrp="1"/>
          </p:cNvSpPr>
          <p:nvPr>
            <p:ph type="ftr" sz="quarter" idx="11"/>
          </p:nvPr>
        </p:nvSpPr>
        <p:spPr>
          <a:xfrm>
            <a:off x="4775200" y="76201"/>
            <a:ext cx="3860800" cy="288925"/>
          </a:xfrm>
        </p:spPr>
        <p:txBody>
          <a:bodyPr/>
          <a:lstStyle/>
          <a:p>
            <a:endParaRPr lang="en-US"/>
          </a:p>
        </p:txBody>
      </p:sp>
      <p:sp>
        <p:nvSpPr>
          <p:cNvPr id="16" name="Slide Number Placeholder 15"/>
          <p:cNvSpPr>
            <a:spLocks noGrp="1"/>
          </p:cNvSpPr>
          <p:nvPr>
            <p:ph type="sldNum" sz="quarter" idx="12"/>
          </p:nvPr>
        </p:nvSpPr>
        <p:spPr>
          <a:xfrm>
            <a:off x="10972800" y="6473952"/>
            <a:ext cx="1011936" cy="246888"/>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960744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Text Placeholder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1D8BD707-D9CF-40AE-B4C6-C98DA3205C09}" type="datetimeFigureOut">
              <a:rPr lang="en-US" smtClean="0"/>
              <a:pPr/>
              <a:t>4/18/2023</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240633" y="2947086"/>
            <a:ext cx="11582400" cy="1184825"/>
          </a:xfrm>
        </p:spPr>
        <p:txBody>
          <a:bodyPr rtlCol="0" anchor="t"/>
          <a:lstStyle>
            <a:lvl1pPr algn="r">
              <a:defRPr/>
            </a:lvl1pPr>
          </a:lstStyle>
          <a:p>
            <a:r>
              <a:rPr kumimoji="0" lang="en-US"/>
              <a:t>Click to edit Master title style</a:t>
            </a:r>
          </a:p>
        </p:txBody>
      </p:sp>
    </p:spTree>
    <p:extLst>
      <p:ext uri="{BB962C8B-B14F-4D97-AF65-F5344CB8AC3E}">
        <p14:creationId xmlns:p14="http://schemas.microsoft.com/office/powerpoint/2010/main" xmlns="" val="291764527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402336" y="457200"/>
            <a:ext cx="11582400" cy="841248"/>
          </a:xfrm>
        </p:spPr>
        <p:txBody>
          <a:bodyPr/>
          <a:lstStyle/>
          <a:p>
            <a:r>
              <a:rPr kumimoji="0" lang="en-US"/>
              <a:t>Click to edit Master title style</a:t>
            </a:r>
          </a:p>
        </p:txBody>
      </p:sp>
      <p:sp>
        <p:nvSpPr>
          <p:cNvPr id="14" name="Content Placeholder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1D8BD707-D9CF-40AE-B4C6-C98DA3205C09}" type="datetimeFigureOut">
              <a:rPr lang="en-US" smtClean="0"/>
              <a:pPr/>
              <a:t>4/18/2023</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221531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406400" y="5410200"/>
            <a:ext cx="114808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1D8BD707-D9CF-40AE-B4C6-C98DA3205C09}"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972800" y="6477000"/>
            <a:ext cx="1016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Tree>
    <p:extLst>
      <p:ext uri="{BB962C8B-B14F-4D97-AF65-F5344CB8AC3E}">
        <p14:creationId xmlns:p14="http://schemas.microsoft.com/office/powerpoint/2010/main" xmlns="" val="1971406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402336" y="457200"/>
            <a:ext cx="115824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1D8BD707-D9CF-40AE-B4C6-C98DA3205C09}" type="datetimeFigureOut">
              <a:rPr lang="en-US" smtClean="0"/>
              <a:pPr/>
              <a:t>4/18/2023</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182118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4/18/2023</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312828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Title 11"/>
          <p:cNvSpPr>
            <a:spLocks noGrp="1"/>
          </p:cNvSpPr>
          <p:nvPr>
            <p:ph type="title"/>
          </p:nvPr>
        </p:nvSpPr>
        <p:spPr>
          <a:xfrm>
            <a:off x="609600" y="5486400"/>
            <a:ext cx="112776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4/18/2023</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031317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508000" y="4993760"/>
            <a:ext cx="78232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extLst>
      <p:ext uri="{BB962C8B-B14F-4D97-AF65-F5344CB8AC3E}">
        <p14:creationId xmlns:p14="http://schemas.microsoft.com/office/powerpoint/2010/main" xmlns="" val="108524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Text Placeholder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1D8BD707-D9CF-40AE-B4C6-C98DA3205C09}" type="datetimeFigureOut">
              <a:rPr lang="en-US" smtClean="0"/>
              <a:pPr/>
              <a:t>4/18/2023</a:t>
            </a:fld>
            <a:endParaRPr lang="en-US"/>
          </a:p>
        </p:txBody>
      </p:sp>
      <p:sp>
        <p:nvSpPr>
          <p:cNvPr id="28" name="Footer Placeholder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406400" y="457200"/>
            <a:ext cx="115824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Straight Connector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Tree>
    <p:extLst>
      <p:ext uri="{BB962C8B-B14F-4D97-AF65-F5344CB8AC3E}">
        <p14:creationId xmlns:p14="http://schemas.microsoft.com/office/powerpoint/2010/main" xmlns="" val="17893982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28258" y="1143001"/>
            <a:ext cx="7489371" cy="415498"/>
          </a:xfrm>
          <a:prstGeom prst="rect">
            <a:avLst/>
          </a:prstGeom>
          <a:noFill/>
        </p:spPr>
        <p:txBody>
          <a:bodyPr wrap="square" rtlCol="0">
            <a:spAutoFit/>
          </a:bodyPr>
          <a:lstStyle/>
          <a:p>
            <a:r>
              <a:rPr lang="en-US" sz="2100" dirty="0">
                <a:solidFill>
                  <a:prstClr val="black"/>
                </a:solidFill>
                <a:latin typeface="Book Antiqua" panose="02040602050305030304" pitchFamily="18" charset="0"/>
              </a:rPr>
              <a:t>RUNGTA COLLEGE OF DENTAL SCIENCES &amp; RESEARCH </a:t>
            </a:r>
          </a:p>
        </p:txBody>
      </p:sp>
      <p:sp>
        <p:nvSpPr>
          <p:cNvPr id="4" name="TextBox 3"/>
          <p:cNvSpPr txBox="1"/>
          <p:nvPr/>
        </p:nvSpPr>
        <p:spPr>
          <a:xfrm>
            <a:off x="1632856" y="2707821"/>
            <a:ext cx="6429596" cy="415498"/>
          </a:xfrm>
          <a:prstGeom prst="rect">
            <a:avLst/>
          </a:prstGeom>
          <a:noFill/>
        </p:spPr>
        <p:txBody>
          <a:bodyPr wrap="square" rtlCol="0">
            <a:spAutoFit/>
          </a:bodyPr>
          <a:lstStyle/>
          <a:p>
            <a:r>
              <a:rPr lang="en-US" sz="2100" dirty="0">
                <a:solidFill>
                  <a:prstClr val="black"/>
                </a:solidFill>
                <a:latin typeface="Book Antiqua" panose="02040602050305030304" pitchFamily="18" charset="0"/>
              </a:rPr>
              <a:t>TITLE OF THE TOPIC- CAST RESTORATIONS </a:t>
            </a:r>
          </a:p>
        </p:txBody>
      </p:sp>
      <p:sp>
        <p:nvSpPr>
          <p:cNvPr id="6" name="TextBox 5"/>
          <p:cNvSpPr txBox="1"/>
          <p:nvPr/>
        </p:nvSpPr>
        <p:spPr>
          <a:xfrm>
            <a:off x="1676400" y="5143500"/>
            <a:ext cx="8545286" cy="738664"/>
          </a:xfrm>
          <a:prstGeom prst="rect">
            <a:avLst/>
          </a:prstGeom>
          <a:noFill/>
        </p:spPr>
        <p:txBody>
          <a:bodyPr wrap="square" rtlCol="0">
            <a:spAutoFit/>
          </a:bodyPr>
          <a:lstStyle/>
          <a:p>
            <a:pPr algn="ctr"/>
            <a:r>
              <a:rPr lang="en-US" sz="2100" dirty="0">
                <a:solidFill>
                  <a:prstClr val="black"/>
                </a:solidFill>
                <a:latin typeface="Book Antiqua" panose="02040602050305030304" pitchFamily="18" charset="0"/>
              </a:rPr>
              <a:t>DEPARTMENT OF CONSERVATIVE DENTISTRY AND ENDODONTICS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xmlns="" val="0"/>
              </a:ext>
            </a:extLst>
          </a:blip>
          <a:srcRect l="15781" r="15781"/>
          <a:stretch/>
        </p:blipFill>
        <p:spPr>
          <a:xfrm>
            <a:off x="1524001" y="846365"/>
            <a:ext cx="1393371" cy="1585913"/>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a:solidFill>
                  <a:srgbClr val="F0A22E">
                    <a:shade val="75000"/>
                  </a:srgbClr>
                </a:solidFill>
                <a:latin typeface="Franklin Gothic Book"/>
              </a:rPr>
              <a:pPr/>
              <a:t>1</a:t>
            </a:fld>
            <a:endParaRPr lang="en-US" dirty="0">
              <a:solidFill>
                <a:srgbClr val="F0A22E">
                  <a:shade val="75000"/>
                </a:srgbClr>
              </a:solidFill>
              <a:latin typeface="Franklin Gothic Book"/>
            </a:endParaRPr>
          </a:p>
        </p:txBody>
      </p:sp>
    </p:spTree>
    <p:extLst>
      <p:ext uri="{BB962C8B-B14F-4D97-AF65-F5344CB8AC3E}">
        <p14:creationId xmlns:p14="http://schemas.microsoft.com/office/powerpoint/2010/main" xmlns=""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solidFill>
                  <a:srgbClr val="FF0000"/>
                </a:solidFill>
              </a:rPr>
              <a:t>External box</a:t>
            </a:r>
          </a:p>
          <a:p>
            <a:r>
              <a:rPr lang="en-IN" dirty="0">
                <a:solidFill>
                  <a:srgbClr val="FF0000"/>
                </a:solidFill>
              </a:rPr>
              <a:t> </a:t>
            </a:r>
            <a:r>
              <a:rPr lang="en-IN" dirty="0"/>
              <a:t>A preparation opening to the axial tooth surface with three, four or five surrounding walls &amp; floors They can be proximal, facial or lingual</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solidFill>
                  <a:srgbClr val="FF0000"/>
                </a:solidFill>
              </a:rPr>
              <a:t>Slot</a:t>
            </a:r>
            <a:r>
              <a:rPr lang="en-IN" dirty="0"/>
              <a:t> is a internal cavity within a floor of preparation having a continuous surrounding walls &amp; floors Junction between the floor &amp; surrounding walls is rounded Less locking than an internal box Slot should have a 2 to 3 mm depth</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t>Pins Can be cemented &amp; threaded, parallel &amp; non parallel, vertical &amp; horizontal, cast &amp; wrought Collar Is a surface extension completely surrounding a cusp or a surface of a tooth Skirt Is a specific extension involving a part of the axial angle of a tooth</a:t>
            </a:r>
            <a:br>
              <a:rPr lang="en-IN"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solidFill>
                  <a:srgbClr val="FF0000"/>
                </a:solidFill>
              </a:rPr>
              <a:t>Finish Line Configurations (Margins) </a:t>
            </a:r>
            <a:r>
              <a:rPr lang="en-IN" dirty="0"/>
              <a:t>Finish line refers to the border of the preparation where the prepared tooth structure meets the unprepared surface of the tooth</a:t>
            </a:r>
          </a:p>
          <a:p>
            <a:r>
              <a:rPr lang="en-IN" dirty="0"/>
              <a:t> A smooth, well defined finish line is beneficial, regardless of the design used, to facilitate the laboratory procedures and finishing of the restoration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t>Various Margins…</a:t>
            </a:r>
          </a:p>
          <a:p>
            <a:r>
              <a:rPr lang="en-IN" dirty="0"/>
              <a:t> A – Knife Edge </a:t>
            </a:r>
          </a:p>
          <a:p>
            <a:r>
              <a:rPr lang="en-IN" dirty="0"/>
              <a:t>B – Chamfer</a:t>
            </a:r>
          </a:p>
          <a:p>
            <a:r>
              <a:rPr lang="en-IN" dirty="0"/>
              <a:t> C – Shoulder</a:t>
            </a:r>
          </a:p>
          <a:p>
            <a:r>
              <a:rPr lang="en-IN" dirty="0"/>
              <a:t> D – Bevelled Chamfer</a:t>
            </a:r>
          </a:p>
          <a:p>
            <a:r>
              <a:rPr lang="en-IN" dirty="0"/>
              <a:t> E – Bevelled Shoulder</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IN" dirty="0"/>
              <a:t>Preliminary Shaping: Tapered fissure burs or diamond stones with or without rounded ends</a:t>
            </a:r>
          </a:p>
          <a:p>
            <a:r>
              <a:rPr lang="en-IN" dirty="0"/>
              <a:t> Cutting strokes should be pre-planned </a:t>
            </a:r>
          </a:p>
          <a:p>
            <a:r>
              <a:rPr lang="en-IN" dirty="0"/>
              <a:t>Rotary tools should be carefully selected and dimensions measured</a:t>
            </a:r>
          </a:p>
          <a:p>
            <a:r>
              <a:rPr lang="en-IN" dirty="0"/>
              <a:t> Gross Removal of Tooth Structure: Cylindrical diamonds (#555) or Tapered Carbides (No.271) </a:t>
            </a:r>
          </a:p>
          <a:p>
            <a:r>
              <a:rPr lang="en-IN" dirty="0"/>
              <a:t>Proximal Reduction: 169L or 699 Carbide burs used in </a:t>
            </a:r>
            <a:r>
              <a:rPr lang="en-IN" dirty="0" err="1"/>
              <a:t>bucco</a:t>
            </a:r>
            <a:r>
              <a:rPr lang="en-IN" dirty="0"/>
              <a:t>-lingual direction Instrumentation for Tooth Preparation</a:t>
            </a:r>
            <a:br>
              <a:rPr lang="en-IN"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N" dirty="0"/>
              <a:t>Removal of undermined enamel &amp; gaining access: Removed with hand cutting inst like Enamel hatchets, Chisels </a:t>
            </a:r>
          </a:p>
          <a:p>
            <a:r>
              <a:rPr lang="en-IN" dirty="0"/>
              <a:t>These are self limiting in cutting undermined enamel only </a:t>
            </a:r>
          </a:p>
          <a:p>
            <a:r>
              <a:rPr lang="en-IN" dirty="0"/>
              <a:t>Rotary burs are seldom used</a:t>
            </a:r>
          </a:p>
          <a:p>
            <a:r>
              <a:rPr lang="en-IN" dirty="0"/>
              <a:t> Removal of Carious Dentin &amp; Placing of Bases: </a:t>
            </a:r>
          </a:p>
          <a:p>
            <a:r>
              <a:rPr lang="en-IN" dirty="0"/>
              <a:t>Spoon Shaped Excavators Round burs (No.2 &amp; 4) Boxing Up: Tapered fissure bur</a:t>
            </a:r>
            <a:br>
              <a:rPr lang="en-IN"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N" dirty="0"/>
              <a:t>Formulation of Cap and Shoe Anatomy: Cylindrical diamond stones or tapered fissure burs </a:t>
            </a:r>
          </a:p>
          <a:p>
            <a:r>
              <a:rPr lang="en-IN" dirty="0"/>
              <a:t>Bevels and counter-bevels given with Round carbides or ball shaped diamond stones </a:t>
            </a:r>
          </a:p>
          <a:p>
            <a:r>
              <a:rPr lang="en-IN" dirty="0"/>
              <a:t>Merging Walls &amp; Bevels: Round or Hour Glass Shaped Diamond </a:t>
            </a:r>
          </a:p>
          <a:p>
            <a:r>
              <a:rPr lang="en-IN" dirty="0"/>
              <a:t>Final Shaping: Mainly done with Hand Instrumentation Chisels, Hatchets, GMT’s, Angle formers Finishing burs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t>Designs of Cavity &amp; Tooth Preparation </a:t>
            </a:r>
          </a:p>
          <a:p>
            <a:r>
              <a:rPr lang="en-IN" dirty="0"/>
              <a:t>The general designs of tooth preparation to accommodate cast restorations: Inlays </a:t>
            </a:r>
            <a:r>
              <a:rPr lang="en-IN" dirty="0" err="1"/>
              <a:t>Onlays</a:t>
            </a:r>
            <a:r>
              <a:rPr lang="en-IN" dirty="0"/>
              <a:t/>
            </a:r>
            <a:br>
              <a:rPr lang="en-IN" dirty="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t>An Inlay is an intra-coronal cast restoration which involves the occlusal and proximal surfaces of a posterior tooth</a:t>
            </a:r>
            <a:br>
              <a:rPr lang="en-IN"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645229" y="1314453"/>
            <a:ext cx="6945086" cy="827318"/>
          </a:xfrm>
        </p:spPr>
        <p:txBody>
          <a:bodyPr>
            <a:normAutofit fontScale="90000"/>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2325"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nvPr>
        </p:nvGraphicFramePr>
        <p:xfrm>
          <a:off x="2057401" y="2816678"/>
          <a:ext cx="7674428" cy="1438154"/>
        </p:xfrm>
        <a:graphic>
          <a:graphicData uri="http://schemas.openxmlformats.org/drawingml/2006/table">
            <a:tbl>
              <a:tblPr firstRow="1" bandRow="1">
                <a:tableStyleId>{5C22544A-7EE6-4342-B048-85BDC9FD1C3A}</a:tableStyleId>
              </a:tblPr>
              <a:tblGrid>
                <a:gridCol w="2025499">
                  <a:extLst>
                    <a:ext uri="{9D8B030D-6E8A-4147-A177-3AD203B41FA5}">
                      <a16:colId xmlns="" xmlns:a16="http://schemas.microsoft.com/office/drawing/2014/main" val="946123654"/>
                    </a:ext>
                  </a:extLst>
                </a:gridCol>
                <a:gridCol w="3344427">
                  <a:extLst>
                    <a:ext uri="{9D8B030D-6E8A-4147-A177-3AD203B41FA5}">
                      <a16:colId xmlns="" xmlns:a16="http://schemas.microsoft.com/office/drawing/2014/main" val="2411658997"/>
                    </a:ext>
                  </a:extLst>
                </a:gridCol>
                <a:gridCol w="2304502">
                  <a:extLst>
                    <a:ext uri="{9D8B030D-6E8A-4147-A177-3AD203B41FA5}">
                      <a16:colId xmlns="" xmlns:a16="http://schemas.microsoft.com/office/drawing/2014/main" val="3411213719"/>
                    </a:ext>
                  </a:extLst>
                </a:gridCol>
              </a:tblGrid>
              <a:tr h="340874">
                <a:tc>
                  <a:txBody>
                    <a:bodyPr/>
                    <a:lstStyle/>
                    <a:p>
                      <a:r>
                        <a:rPr lang="en-US" sz="1400" dirty="0"/>
                        <a:t>Core areas* </a:t>
                      </a:r>
                    </a:p>
                  </a:txBody>
                  <a:tcPr marL="68580" marR="68580" marT="34290" marB="34290"/>
                </a:tc>
                <a:tc>
                  <a:txBody>
                    <a:bodyPr/>
                    <a:lstStyle/>
                    <a:p>
                      <a:r>
                        <a:rPr lang="en-US" sz="1400" dirty="0"/>
                        <a:t>Domain</a:t>
                      </a:r>
                      <a:r>
                        <a:rPr lang="en-US" sz="1400" baseline="0" dirty="0"/>
                        <a:t> **</a:t>
                      </a:r>
                      <a:endParaRPr lang="en-US" sz="1400" dirty="0"/>
                    </a:p>
                  </a:txBody>
                  <a:tcPr marL="68580" marR="68580" marT="34290" marB="34290"/>
                </a:tc>
                <a:tc>
                  <a:txBody>
                    <a:bodyPr/>
                    <a:lstStyle/>
                    <a:p>
                      <a:r>
                        <a:rPr lang="en-US" sz="1400" dirty="0"/>
                        <a:t>Category #</a:t>
                      </a:r>
                    </a:p>
                  </a:txBody>
                  <a:tcPr marL="68580" marR="68580" marT="34290" marB="34290"/>
                </a:tc>
                <a:extLst>
                  <a:ext uri="{0D108BD9-81ED-4DB2-BD59-A6C34878D82A}">
                    <a16:rowId xmlns="" xmlns:a16="http://schemas.microsoft.com/office/drawing/2014/main" val="868424398"/>
                  </a:ext>
                </a:extLst>
              </a:tr>
              <a:tr h="340874">
                <a:tc>
                  <a:txBody>
                    <a:bodyPr/>
                    <a:lstStyle/>
                    <a:p>
                      <a:r>
                        <a:rPr lang="en-US" dirty="0"/>
                        <a:t>Introduction </a:t>
                      </a:r>
                    </a:p>
                  </a:txBody>
                  <a:tcPr/>
                </a:tc>
                <a:tc>
                  <a:txBody>
                    <a:bodyPr/>
                    <a:lstStyle/>
                    <a:p>
                      <a:r>
                        <a:rPr lang="en-US" dirty="0"/>
                        <a:t>Cognitive </a:t>
                      </a:r>
                    </a:p>
                  </a:txBody>
                  <a:tcPr/>
                </a:tc>
                <a:tc>
                  <a:txBody>
                    <a:bodyPr/>
                    <a:lstStyle/>
                    <a:p>
                      <a:r>
                        <a:rPr lang="en-US" dirty="0"/>
                        <a:t>Nice to know</a:t>
                      </a:r>
                    </a:p>
                  </a:txBody>
                  <a:tcPr/>
                </a:tc>
                <a:extLst>
                  <a:ext uri="{0D108BD9-81ED-4DB2-BD59-A6C34878D82A}">
                    <a16:rowId xmlns="" xmlns:a16="http://schemas.microsoft.com/office/drawing/2014/main" val="3586572506"/>
                  </a:ext>
                </a:extLst>
              </a:tr>
              <a:tr h="340874">
                <a:tc>
                  <a:txBody>
                    <a:bodyPr/>
                    <a:lstStyle/>
                    <a:p>
                      <a:r>
                        <a:rPr lang="en-US" dirty="0"/>
                        <a:t>Definition </a:t>
                      </a:r>
                    </a:p>
                  </a:txBody>
                  <a:tcPr/>
                </a:tc>
                <a:tc>
                  <a:txBody>
                    <a:bodyPr/>
                    <a:lstStyle/>
                    <a:p>
                      <a:r>
                        <a:rPr lang="en-US" dirty="0"/>
                        <a:t>Cognitive </a:t>
                      </a:r>
                    </a:p>
                  </a:txBody>
                  <a:tcPr/>
                </a:tc>
                <a:tc>
                  <a:txBody>
                    <a:bodyPr/>
                    <a:lstStyle/>
                    <a:p>
                      <a:r>
                        <a:rPr lang="en-US" dirty="0"/>
                        <a:t>Must know</a:t>
                      </a:r>
                    </a:p>
                  </a:txBody>
                  <a:tcPr/>
                </a:tc>
                <a:extLst>
                  <a:ext uri="{0D108BD9-81ED-4DB2-BD59-A6C34878D82A}">
                    <a16:rowId xmlns="" xmlns:a16="http://schemas.microsoft.com/office/drawing/2014/main" val="2359924706"/>
                  </a:ext>
                </a:extLst>
              </a:tr>
              <a:tr h="340874">
                <a:tc>
                  <a:txBody>
                    <a:bodyPr/>
                    <a:lstStyle/>
                    <a:p>
                      <a:r>
                        <a:rPr lang="en-US" dirty="0"/>
                        <a:t>Techniques </a:t>
                      </a:r>
                    </a:p>
                  </a:txBody>
                  <a:tcPr/>
                </a:tc>
                <a:tc>
                  <a:txBody>
                    <a:bodyPr/>
                    <a:lstStyle/>
                    <a:p>
                      <a:r>
                        <a:rPr lang="en-US" dirty="0"/>
                        <a:t>Psychomotor </a:t>
                      </a:r>
                    </a:p>
                  </a:txBody>
                  <a:tcPr/>
                </a:tc>
                <a:tc>
                  <a:txBody>
                    <a:bodyPr/>
                    <a:lstStyle/>
                    <a:p>
                      <a:r>
                        <a:rPr lang="en-US" dirty="0"/>
                        <a:t>Must know</a:t>
                      </a:r>
                    </a:p>
                  </a:txBody>
                  <a:tcPr/>
                </a:tc>
                <a:extLst>
                  <a:ext uri="{0D108BD9-81ED-4DB2-BD59-A6C34878D82A}">
                    <a16:rowId xmlns="" xmlns:a16="http://schemas.microsoft.com/office/drawing/2014/main" val="2577297493"/>
                  </a:ext>
                </a:extLst>
              </a:tr>
            </a:tbl>
          </a:graphicData>
        </a:graphic>
      </p:graphicFrame>
      <p:sp>
        <p:nvSpPr>
          <p:cNvPr id="3" name="TextBox 2"/>
          <p:cNvSpPr txBox="1"/>
          <p:nvPr/>
        </p:nvSpPr>
        <p:spPr>
          <a:xfrm>
            <a:off x="2166257" y="4414708"/>
            <a:ext cx="6215742" cy="1384995"/>
          </a:xfrm>
          <a:prstGeom prst="rect">
            <a:avLst/>
          </a:prstGeom>
          <a:noFill/>
        </p:spPr>
        <p:txBody>
          <a:bodyPr wrap="square" rtlCol="0">
            <a:spAutoFit/>
          </a:bodyPr>
          <a:lstStyle/>
          <a:p>
            <a:pPr marL="214313" indent="-214313">
              <a:buFont typeface="Arial" panose="020B0604020202020204" pitchFamily="34" charset="0"/>
              <a:buChar char="•"/>
            </a:pPr>
            <a:r>
              <a:rPr lang="en-US" sz="2100" dirty="0">
                <a:solidFill>
                  <a:prstClr val="black"/>
                </a:solidFill>
                <a:latin typeface="Franklin Gothic Book"/>
              </a:rPr>
              <a:t>*Subtopic of importance</a:t>
            </a:r>
          </a:p>
          <a:p>
            <a:pPr marL="214313" indent="-214313">
              <a:buFont typeface="Arial" panose="020B0604020202020204" pitchFamily="34" charset="0"/>
              <a:buChar char="•"/>
            </a:pPr>
            <a:r>
              <a:rPr lang="en-US" sz="2100" dirty="0">
                <a:solidFill>
                  <a:prstClr val="black"/>
                </a:solidFill>
                <a:latin typeface="Franklin Gothic Book"/>
              </a:rPr>
              <a:t>**  Cognitive, Psychomotor   or Affective </a:t>
            </a:r>
          </a:p>
          <a:p>
            <a:pPr marL="214313" indent="-214313">
              <a:buFont typeface="Arial" panose="020B0604020202020204" pitchFamily="34" charset="0"/>
              <a:buChar char="•"/>
            </a:pPr>
            <a:r>
              <a:rPr lang="en-US" sz="2100" dirty="0">
                <a:solidFill>
                  <a:prstClr val="black"/>
                </a:solidFill>
                <a:latin typeface="Franklin Gothic Book"/>
              </a:rPr>
              <a:t># Must know , Nice to know  &amp; Desire to know </a:t>
            </a:r>
          </a:p>
          <a:p>
            <a:r>
              <a:rPr lang="en-US" sz="2100" dirty="0">
                <a:solidFill>
                  <a:prstClr val="black"/>
                </a:solidFill>
                <a:latin typeface="Franklin Gothic Book"/>
              </a:rPr>
              <a:t>( Table to be prepared as per the above format )</a:t>
            </a:r>
          </a:p>
        </p:txBody>
      </p:sp>
      <p:sp>
        <p:nvSpPr>
          <p:cNvPr id="4" name="Rectangle 3"/>
          <p:cNvSpPr/>
          <p:nvPr/>
        </p:nvSpPr>
        <p:spPr>
          <a:xfrm>
            <a:off x="2405744" y="2266325"/>
            <a:ext cx="7347857" cy="738664"/>
          </a:xfrm>
          <a:prstGeom prst="rect">
            <a:avLst/>
          </a:prstGeom>
        </p:spPr>
        <p:txBody>
          <a:bodyPr wrap="square">
            <a:spAutoFit/>
          </a:bodyPr>
          <a:lstStyle/>
          <a:p>
            <a:r>
              <a:rPr lang="en-US" sz="2100" b="1" dirty="0">
                <a:solidFill>
                  <a:prstClr val="black"/>
                </a:solidFill>
                <a:latin typeface="Times New Roman" panose="02020603050405020304" pitchFamily="18" charset="0"/>
                <a:cs typeface="Times New Roman" panose="02020603050405020304" pitchFamily="18" charset="0"/>
              </a:rPr>
              <a:t>At the end of this presentation the learner is expected to know ;</a:t>
            </a:r>
            <a:endParaRPr lang="en-US" sz="2100" dirty="0">
              <a:solidFill>
                <a:prstClr val="black"/>
              </a:solidFill>
              <a:latin typeface="Franklin Gothic Book"/>
            </a:endParaRPr>
          </a:p>
        </p:txBody>
      </p:sp>
      <p:sp>
        <p:nvSpPr>
          <p:cNvPr id="5" name="Slide Number Placeholder 4"/>
          <p:cNvSpPr>
            <a:spLocks noGrp="1"/>
          </p:cNvSpPr>
          <p:nvPr>
            <p:ph type="sldNum" sz="quarter" idx="12"/>
          </p:nvPr>
        </p:nvSpPr>
        <p:spPr/>
        <p:txBody>
          <a:bodyPr/>
          <a:lstStyle/>
          <a:p>
            <a:fld id="{72795863-2509-495E-A4D3-2D1EB08AA326}" type="slidenum">
              <a:rPr lang="en-US">
                <a:solidFill>
                  <a:srgbClr val="F0A22E">
                    <a:shade val="75000"/>
                  </a:srgbClr>
                </a:solidFill>
                <a:latin typeface="Franklin Gothic Book"/>
              </a:rPr>
              <a:pPr/>
              <a:t>2</a:t>
            </a:fld>
            <a:endParaRPr lang="en-US">
              <a:solidFill>
                <a:srgbClr val="F0A22E">
                  <a:shade val="75000"/>
                </a:srgbClr>
              </a:solidFill>
              <a:latin typeface="Franklin Gothic Book"/>
            </a:endParaRPr>
          </a:p>
        </p:txBody>
      </p:sp>
    </p:spTree>
    <p:extLst>
      <p:ext uri="{BB962C8B-B14F-4D97-AF65-F5344CB8AC3E}">
        <p14:creationId xmlns:p14="http://schemas.microsoft.com/office/powerpoint/2010/main" xmlns="" val="96943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N" dirty="0"/>
              <a:t>Tooth Preparation for Inlays Indications: </a:t>
            </a:r>
          </a:p>
          <a:p>
            <a:r>
              <a:rPr lang="en-IN" dirty="0"/>
              <a:t>Cavity width not to exceed 1/3 of inter-</a:t>
            </a:r>
            <a:r>
              <a:rPr lang="en-IN" dirty="0" err="1"/>
              <a:t>cuspal</a:t>
            </a:r>
            <a:r>
              <a:rPr lang="en-IN" dirty="0"/>
              <a:t> distance</a:t>
            </a:r>
          </a:p>
          <a:p>
            <a:r>
              <a:rPr lang="en-IN" dirty="0"/>
              <a:t> Strong, self-resistant cusps </a:t>
            </a:r>
          </a:p>
          <a:p>
            <a:r>
              <a:rPr lang="en-IN" dirty="0"/>
              <a:t>Indicated teeth have minimum or no occlusal facets </a:t>
            </a:r>
          </a:p>
          <a:p>
            <a:r>
              <a:rPr lang="en-IN" dirty="0"/>
              <a:t>Tooth is not to be used as an abutment in FPD or RPD</a:t>
            </a:r>
          </a:p>
          <a:p>
            <a:r>
              <a:rPr lang="en-IN" dirty="0"/>
              <a:t> Occlusion or occluding surfaces are not to be changed by the restorative procedure</a:t>
            </a:r>
            <a:br>
              <a:rPr lang="en-IN" dirty="0"/>
            </a:b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06400" y="277813"/>
            <a:ext cx="11393714" cy="1463901"/>
          </a:xfrm>
        </p:spPr>
        <p:txBody>
          <a:bodyPr>
            <a:normAutofit/>
          </a:bodyPr>
          <a:lstStyle/>
          <a:p>
            <a:r>
              <a:rPr lang="en-US" sz="3600" b="1" dirty="0">
                <a:solidFill>
                  <a:schemeClr val="tx1"/>
                </a:solidFill>
                <a:effectLst/>
                <a:latin typeface="Times New Roman" panose="02020603050405020304" pitchFamily="18" charset="0"/>
                <a:cs typeface="Times New Roman" panose="02020603050405020304" pitchFamily="18" charset="0"/>
              </a:rPr>
              <a:t>TAKE HOME MESSEGE/ FOR THE TOPIC COVERED (SUMMARY)  </a:t>
            </a:r>
            <a:endParaRPr lang="en-US" sz="3600" b="1" dirty="0">
              <a:effectLst/>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2795863-2509-495E-A4D3-2D1EB08AA326}" type="slidenum">
              <a:rPr lang="en-US" smtClean="0"/>
              <a:pPr/>
              <a:t>21</a:t>
            </a:fld>
            <a:endParaRPr lang="en-US"/>
          </a:p>
        </p:txBody>
      </p:sp>
      <p:sp>
        <p:nvSpPr>
          <p:cNvPr id="4" name="TextBox 3">
            <a:extLst>
              <a:ext uri="{FF2B5EF4-FFF2-40B4-BE49-F238E27FC236}">
                <a16:creationId xmlns="" xmlns:a16="http://schemas.microsoft.com/office/drawing/2014/main" id="{4960148E-66F5-2D18-8AF6-9B7E95219AC6}"/>
              </a:ext>
            </a:extLst>
          </p:cNvPr>
          <p:cNvSpPr txBox="1"/>
          <p:nvPr/>
        </p:nvSpPr>
        <p:spPr>
          <a:xfrm>
            <a:off x="1371600" y="1933985"/>
            <a:ext cx="8434874" cy="4154984"/>
          </a:xfrm>
          <a:prstGeom prst="rect">
            <a:avLst/>
          </a:prstGeom>
          <a:noFill/>
        </p:spPr>
        <p:txBody>
          <a:bodyPr wrap="square">
            <a:spAutoFit/>
          </a:bodyPr>
          <a:lstStyle/>
          <a:p>
            <a:pPr marL="342900" indent="-342900">
              <a:buFont typeface="Arial" panose="020B0604020202020204" pitchFamily="34" charset="0"/>
              <a:buChar char="•"/>
            </a:pPr>
            <a:r>
              <a:rPr lang="en-US" sz="2400" dirty="0"/>
              <a:t>Cast metals are used as copings or substructures for metal-ceramic restorations, one of the most common types of esthetic crown and bridge prostheses, and the most durable of esthetic restorations, especially when used to restore posterior teeth. </a:t>
            </a:r>
          </a:p>
          <a:p>
            <a:pPr marL="342900" indent="-342900">
              <a:buFont typeface="Arial" panose="020B0604020202020204" pitchFamily="34" charset="0"/>
              <a:buChar char="•"/>
            </a:pPr>
            <a:r>
              <a:rPr lang="en-US" sz="2400" dirty="0"/>
              <a:t>The principles of molten metal solidification and equilibrium phase formation during the casting of metals are presented in this chapter. </a:t>
            </a:r>
          </a:p>
          <a:p>
            <a:pPr marL="342900" indent="-342900">
              <a:buFont typeface="Arial" panose="020B0604020202020204" pitchFamily="34" charset="0"/>
              <a:buChar char="•"/>
            </a:pPr>
            <a:r>
              <a:rPr lang="en-US" sz="2400" dirty="0"/>
              <a:t>The key terms above will facilitate an understanding of the phase transformations and structures formed in cast dental alloys.</a:t>
            </a:r>
          </a:p>
        </p:txBody>
      </p:sp>
    </p:spTree>
    <p:extLst>
      <p:ext uri="{BB962C8B-B14F-4D97-AF65-F5344CB8AC3E}">
        <p14:creationId xmlns:p14="http://schemas.microsoft.com/office/powerpoint/2010/main" xmlns="" val="556923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838200" y="232229"/>
            <a:ext cx="10515600" cy="1458459"/>
          </a:xfrm>
        </p:spPr>
        <p:txBody>
          <a:bodyPr/>
          <a:lstStyle/>
          <a:p>
            <a:r>
              <a:rPr lang="en-US" dirty="0">
                <a:latin typeface="Times New Roman" panose="02020603050405020304" pitchFamily="18" charset="0"/>
                <a:cs typeface="Times New Roman" panose="02020603050405020304" pitchFamily="18" charset="0"/>
              </a:rPr>
              <a:t>Question &amp; Answer Session</a:t>
            </a:r>
            <a:endParaRPr lang="en-US" sz="2400" dirty="0"/>
          </a:p>
        </p:txBody>
      </p:sp>
      <p:sp>
        <p:nvSpPr>
          <p:cNvPr id="2" name="Slide Number Placeholder 1"/>
          <p:cNvSpPr>
            <a:spLocks noGrp="1"/>
          </p:cNvSpPr>
          <p:nvPr>
            <p:ph type="sldNum" sz="quarter" idx="12"/>
          </p:nvPr>
        </p:nvSpPr>
        <p:spPr/>
        <p:txBody>
          <a:bodyPr/>
          <a:lstStyle/>
          <a:p>
            <a:fld id="{72795863-2509-495E-A4D3-2D1EB08AA326}" type="slidenum">
              <a:rPr lang="en-US" smtClean="0"/>
              <a:pPr/>
              <a:t>22</a:t>
            </a:fld>
            <a:endParaRPr lang="en-US"/>
          </a:p>
        </p:txBody>
      </p:sp>
      <p:sp>
        <p:nvSpPr>
          <p:cNvPr id="4" name="TextBox 3"/>
          <p:cNvSpPr txBox="1"/>
          <p:nvPr/>
        </p:nvSpPr>
        <p:spPr>
          <a:xfrm>
            <a:off x="1204685" y="2902857"/>
            <a:ext cx="9231085" cy="2308324"/>
          </a:xfrm>
          <a:prstGeom prst="rect">
            <a:avLst/>
          </a:prstGeom>
          <a:noFill/>
        </p:spPr>
        <p:txBody>
          <a:bodyPr wrap="square" rtlCol="0">
            <a:spAutoFit/>
          </a:bodyPr>
          <a:lstStyle/>
          <a:p>
            <a:r>
              <a:rPr lang="en-US" sz="2400" dirty="0"/>
              <a:t>1. Write in brief about occlusal and gingival bevels.</a:t>
            </a:r>
          </a:p>
          <a:p>
            <a:pPr marL="457200" indent="-457200">
              <a:buAutoNum type="arabicPeriod" startAt="2"/>
            </a:pPr>
            <a:r>
              <a:rPr lang="en-US" sz="2400" dirty="0"/>
              <a:t>Write a short note on secondary retention forms.</a:t>
            </a:r>
          </a:p>
          <a:p>
            <a:pPr marL="457200" indent="-457200">
              <a:buAutoNum type="arabicPeriod" startAt="2"/>
            </a:pPr>
            <a:r>
              <a:rPr lang="en-US" sz="2400" dirty="0"/>
              <a:t>Short note on types of margins. </a:t>
            </a:r>
          </a:p>
          <a:p>
            <a:pPr marL="457200" indent="-457200">
              <a:buAutoNum type="arabicPeriod" startAt="2"/>
            </a:pPr>
            <a:r>
              <a:rPr lang="en-US" sz="2400" dirty="0"/>
              <a:t>Write in brief about general principles of tooth preparation for cast restorations. </a:t>
            </a:r>
          </a:p>
          <a:p>
            <a:pPr marL="457200" indent="-457200">
              <a:buAutoNum type="arabicPeriod" startAt="2"/>
            </a:pPr>
            <a:endParaRPr lang="en-US" sz="2400" dirty="0"/>
          </a:p>
        </p:txBody>
      </p:sp>
    </p:spTree>
    <p:extLst>
      <p:ext uri="{BB962C8B-B14F-4D97-AF65-F5344CB8AC3E}">
        <p14:creationId xmlns:p14="http://schemas.microsoft.com/office/powerpoint/2010/main" xmlns="" val="22874092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77500" lnSpcReduction="20000"/>
          </a:bodyPr>
          <a:lstStyle/>
          <a:p>
            <a:pPr fontAlgn="base"/>
            <a:r>
              <a:rPr lang="en-US" dirty="0" err="1"/>
              <a:t>Sturdevant’s</a:t>
            </a:r>
            <a:r>
              <a:rPr lang="en-US" dirty="0"/>
              <a:t> Art &amp; Science of Operative Dentistry </a:t>
            </a:r>
          </a:p>
          <a:p>
            <a:pPr fontAlgn="base"/>
            <a:r>
              <a:rPr lang="en-US" dirty="0"/>
              <a:t>Operative Dentistry – M.A. </a:t>
            </a:r>
            <a:r>
              <a:rPr lang="en-US" dirty="0" err="1"/>
              <a:t>Marzouk</a:t>
            </a:r>
            <a:r>
              <a:rPr lang="en-US" dirty="0"/>
              <a:t> </a:t>
            </a:r>
          </a:p>
          <a:p>
            <a:pPr fontAlgn="base"/>
            <a:r>
              <a:rPr lang="en-US" dirty="0"/>
              <a:t>Fundamentals of Operative Dentistry – J.B. Summit </a:t>
            </a:r>
          </a:p>
          <a:p>
            <a:pPr fontAlgn="base"/>
            <a:r>
              <a:rPr lang="en-US" dirty="0"/>
              <a:t>Fundamentals of Tooth Preparation – H.T. </a:t>
            </a:r>
            <a:r>
              <a:rPr lang="en-US" dirty="0" err="1"/>
              <a:t>Schillinburg</a:t>
            </a:r>
            <a:r>
              <a:rPr lang="en-US" dirty="0"/>
              <a:t> </a:t>
            </a:r>
          </a:p>
          <a:p>
            <a:pPr fontAlgn="base"/>
            <a:r>
              <a:rPr lang="en-US" dirty="0"/>
              <a:t>Bonded Ceramic Inlays – J.F. </a:t>
            </a:r>
            <a:r>
              <a:rPr lang="en-US" dirty="0" err="1"/>
              <a:t>Roulet</a:t>
            </a:r>
            <a:r>
              <a:rPr lang="en-US" dirty="0"/>
              <a:t> &amp; S. Herder </a:t>
            </a:r>
          </a:p>
          <a:p>
            <a:pPr fontAlgn="base"/>
            <a:r>
              <a:rPr lang="en-US" dirty="0"/>
              <a:t>Fundamentals of Fixed </a:t>
            </a:r>
            <a:r>
              <a:rPr lang="en-US" dirty="0" err="1"/>
              <a:t>Prosthodontics</a:t>
            </a:r>
            <a:r>
              <a:rPr lang="en-US" dirty="0"/>
              <a:t> – H.T. </a:t>
            </a:r>
            <a:r>
              <a:rPr lang="en-US" dirty="0" err="1"/>
              <a:t>Schillinburg</a:t>
            </a:r>
            <a:r>
              <a:rPr lang="en-US" dirty="0"/>
              <a:t> </a:t>
            </a:r>
          </a:p>
          <a:p>
            <a:pPr fontAlgn="base"/>
            <a:r>
              <a:rPr lang="en-US" dirty="0"/>
              <a:t>Handbook of Inlays, Crowns &amp; Bridges – G.F. </a:t>
            </a:r>
            <a:r>
              <a:rPr lang="en-US" dirty="0" err="1"/>
              <a:t>Kantorowicz</a:t>
            </a:r>
            <a:r>
              <a:rPr lang="en-US" dirty="0"/>
              <a:t> </a:t>
            </a:r>
          </a:p>
          <a:p>
            <a:pPr fontAlgn="base"/>
            <a:r>
              <a:rPr lang="en-US" dirty="0"/>
              <a:t>Dental clinics of North America </a:t>
            </a:r>
          </a:p>
          <a:p>
            <a:pPr fontAlgn="base"/>
            <a:r>
              <a:rPr lang="en-US" dirty="0"/>
              <a:t>GPT - 8 Internet Sources( </a:t>
            </a:r>
            <a:r>
              <a:rPr lang="en-US" dirty="0" err="1"/>
              <a:t>google</a:t>
            </a:r>
            <a:r>
              <a:rPr lang="en-US" dirty="0"/>
              <a:t>)</a:t>
            </a:r>
          </a:p>
          <a:p>
            <a:r>
              <a:rPr lang="en-US" dirty="0"/>
              <a:t/>
            </a:r>
            <a:br>
              <a:rPr lang="en-US" dirty="0"/>
            </a:br>
            <a:r>
              <a:rPr lang="en-US" dirty="0"/>
              <a:t/>
            </a:r>
            <a:br>
              <a:rPr lang="en-US" dirty="0"/>
            </a:b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838200" y="4760686"/>
            <a:ext cx="10831286" cy="141491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latin typeface="Times New Roman" panose="02020603050405020304" pitchFamily="18" charset="0"/>
                <a:cs typeface="Times New Roman" panose="02020603050405020304" pitchFamily="18" charset="0"/>
              </a:rPr>
              <a:t>THANK YOU </a:t>
            </a:r>
            <a:endParaRPr lang="en-US" dirty="0"/>
          </a:p>
        </p:txBody>
      </p:sp>
      <p:sp>
        <p:nvSpPr>
          <p:cNvPr id="2" name="Slide Number Placeholder 1"/>
          <p:cNvSpPr>
            <a:spLocks noGrp="1"/>
          </p:cNvSpPr>
          <p:nvPr>
            <p:ph type="sldNum" sz="quarter" idx="12"/>
          </p:nvPr>
        </p:nvSpPr>
        <p:spPr/>
        <p:txBody>
          <a:bodyPr/>
          <a:lstStyle/>
          <a:p>
            <a:fld id="{72795863-2509-495E-A4D3-2D1EB08AA326}" type="slidenum">
              <a:rPr lang="en-US" smtClean="0"/>
              <a:pPr/>
              <a:t>24</a:t>
            </a:fld>
            <a:endParaRPr lang="en-US"/>
          </a:p>
        </p:txBody>
      </p:sp>
    </p:spTree>
    <p:extLst>
      <p:ext uri="{BB962C8B-B14F-4D97-AF65-F5344CB8AC3E}">
        <p14:creationId xmlns:p14="http://schemas.microsoft.com/office/powerpoint/2010/main" xmlns="" val="3219789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US" dirty="0"/>
          </a:p>
        </p:txBody>
      </p:sp>
      <p:sp>
        <p:nvSpPr>
          <p:cNvPr id="3" name="Rectangle 2"/>
          <p:cNvSpPr/>
          <p:nvPr/>
        </p:nvSpPr>
        <p:spPr>
          <a:xfrm>
            <a:off x="613954" y="1541417"/>
            <a:ext cx="10162902" cy="2862322"/>
          </a:xfrm>
          <a:prstGeom prst="rect">
            <a:avLst/>
          </a:prstGeom>
        </p:spPr>
        <p:txBody>
          <a:bodyPr wrap="square">
            <a:spAutoFit/>
          </a:bodyPr>
          <a:lstStyle/>
          <a:p>
            <a:r>
              <a:rPr lang="en-US" i="1" dirty="0" smtClean="0"/>
              <a:t> </a:t>
            </a:r>
            <a:r>
              <a:rPr lang="en-US" i="1" dirty="0" smtClean="0"/>
              <a:t>•</a:t>
            </a:r>
            <a:r>
              <a:rPr lang="en-US" i="1" dirty="0" smtClean="0"/>
              <a:t> Indications </a:t>
            </a:r>
            <a:r>
              <a:rPr lang="en-US" i="1" dirty="0" smtClean="0"/>
              <a:t>of Metal Inlay and </a:t>
            </a:r>
            <a:r>
              <a:rPr lang="en-US" i="1" dirty="0" err="1" smtClean="0"/>
              <a:t>Onlay</a:t>
            </a:r>
            <a:endParaRPr lang="en-US" i="1" dirty="0" smtClean="0"/>
          </a:p>
          <a:p>
            <a:r>
              <a:rPr lang="en-US" i="1" dirty="0" smtClean="0"/>
              <a:t>• Contraindications of Metal Inlay and </a:t>
            </a:r>
            <a:r>
              <a:rPr lang="en-US" i="1" dirty="0" err="1" smtClean="0"/>
              <a:t>Onlay</a:t>
            </a:r>
            <a:r>
              <a:rPr lang="en-US" i="1" dirty="0" smtClean="0"/>
              <a:t> </a:t>
            </a:r>
          </a:p>
          <a:p>
            <a:r>
              <a:rPr lang="en-US" i="1" dirty="0" smtClean="0"/>
              <a:t>• Principles of Tooth Preparation for Cast Metal </a:t>
            </a:r>
            <a:r>
              <a:rPr lang="en-US" i="1" dirty="0" smtClean="0"/>
              <a:t>Inlay</a:t>
            </a:r>
            <a:endParaRPr lang="en-US" i="1" dirty="0" smtClean="0"/>
          </a:p>
          <a:p>
            <a:r>
              <a:rPr lang="en-US" i="1" dirty="0" smtClean="0"/>
              <a:t>• Steps of Tooth Preparation for Inlay </a:t>
            </a:r>
          </a:p>
          <a:p>
            <a:r>
              <a:rPr lang="en-US" i="1" dirty="0" smtClean="0"/>
              <a:t>• Modifications in Class II Tooth Preparation for </a:t>
            </a:r>
            <a:r>
              <a:rPr lang="en-US" i="1" dirty="0" smtClean="0"/>
              <a:t>Inlay</a:t>
            </a:r>
            <a:endParaRPr lang="en-US" i="1" dirty="0" smtClean="0"/>
          </a:p>
          <a:p>
            <a:r>
              <a:rPr lang="en-US" i="1" dirty="0" smtClean="0"/>
              <a:t>• Tooth Preparation for Cast Metal </a:t>
            </a:r>
            <a:r>
              <a:rPr lang="en-US" i="1" dirty="0" err="1" smtClean="0"/>
              <a:t>Onlay</a:t>
            </a:r>
            <a:r>
              <a:rPr lang="en-US" i="1" dirty="0" smtClean="0"/>
              <a:t> </a:t>
            </a:r>
          </a:p>
          <a:p>
            <a:r>
              <a:rPr lang="en-US" i="1" dirty="0" smtClean="0"/>
              <a:t>• Additional Retention and Resistance Form Features for Cast Restoration </a:t>
            </a:r>
          </a:p>
          <a:p>
            <a:r>
              <a:rPr lang="en-US" i="1" dirty="0" smtClean="0"/>
              <a:t>• Technique for Making Cast Metal Restoration </a:t>
            </a:r>
          </a:p>
          <a:p>
            <a:r>
              <a:rPr lang="en-US" i="1" dirty="0" smtClean="0"/>
              <a:t>• Casting Defects </a:t>
            </a:r>
          </a:p>
          <a:p>
            <a:r>
              <a:rPr lang="en-US" i="1" dirty="0" smtClean="0"/>
              <a:t>• Pin Retained Cast </a:t>
            </a:r>
            <a:r>
              <a:rPr lang="en-US" i="1" dirty="0" smtClean="0"/>
              <a:t>Restorations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t>Retention Features Principal/Primary Retention forms: </a:t>
            </a:r>
          </a:p>
          <a:p>
            <a:r>
              <a:rPr lang="en-IN" dirty="0"/>
              <a:t>Parallelism </a:t>
            </a:r>
          </a:p>
          <a:p>
            <a:r>
              <a:rPr lang="en-IN" dirty="0"/>
              <a:t>Dovetails </a:t>
            </a:r>
          </a:p>
          <a:p>
            <a:r>
              <a:rPr lang="en-IN" dirty="0"/>
              <a:t>Surface area </a:t>
            </a:r>
          </a:p>
          <a:p>
            <a:r>
              <a:rPr lang="en-IN" dirty="0"/>
              <a:t>frictional retention</a:t>
            </a:r>
          </a:p>
          <a:p>
            <a:r>
              <a:rPr lang="en-IN" dirty="0"/>
              <a:t> </a:t>
            </a:r>
            <a:r>
              <a:rPr lang="en-IN" dirty="0" err="1"/>
              <a:t>Masticatory</a:t>
            </a:r>
            <a:r>
              <a:rPr lang="en-IN" dirty="0"/>
              <a:t> loads directed to seat the restoration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N" dirty="0">
                <a:solidFill>
                  <a:srgbClr val="FF0000"/>
                </a:solidFill>
              </a:rPr>
              <a:t>Secondary/Auxiliary Retention forms </a:t>
            </a:r>
          </a:p>
          <a:p>
            <a:r>
              <a:rPr lang="en-IN" dirty="0"/>
              <a:t>Luting Cements: Their action is primarily mechanical, locking the cast to tooth structure by filling the space between them, wetting the details of both the casting and tooth preparation and filling in these vacancies or irregularities </a:t>
            </a:r>
          </a:p>
          <a:p>
            <a:r>
              <a:rPr lang="en-IN" dirty="0"/>
              <a:t>Luting cements used: Type I GIC, Zinc </a:t>
            </a:r>
            <a:r>
              <a:rPr lang="en-IN" dirty="0" err="1"/>
              <a:t>Polycarboxylate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Grooves:</a:t>
            </a:r>
            <a:endParaRPr lang="en-US" dirty="0"/>
          </a:p>
        </p:txBody>
      </p:sp>
      <p:sp>
        <p:nvSpPr>
          <p:cNvPr id="3" name="Content Placeholder 2"/>
          <p:cNvSpPr>
            <a:spLocks noGrp="1"/>
          </p:cNvSpPr>
          <p:nvPr>
            <p:ph idx="1"/>
          </p:nvPr>
        </p:nvSpPr>
        <p:spPr/>
        <p:txBody>
          <a:bodyPr>
            <a:normAutofit/>
          </a:bodyPr>
          <a:lstStyle/>
          <a:p>
            <a:r>
              <a:rPr lang="en-IN" dirty="0"/>
              <a:t>Located completely in dentin </a:t>
            </a:r>
          </a:p>
          <a:p>
            <a:r>
              <a:rPr lang="en-IN" dirty="0"/>
              <a:t>Can be located at the </a:t>
            </a:r>
            <a:r>
              <a:rPr lang="en-IN" dirty="0" err="1"/>
              <a:t>mesial</a:t>
            </a:r>
            <a:r>
              <a:rPr lang="en-IN" dirty="0"/>
              <a:t> &amp; distal wall</a:t>
            </a:r>
          </a:p>
          <a:p>
            <a:r>
              <a:rPr lang="en-IN" dirty="0"/>
              <a:t>the gingival floor of the facial or lingual portion of a cavity preparation</a:t>
            </a:r>
          </a:p>
          <a:p>
            <a:r>
              <a:rPr lang="en-IN" dirty="0"/>
              <a:t> Should be located as internally as possible, adjacent to the axial wall</a:t>
            </a:r>
          </a:p>
          <a:p>
            <a:r>
              <a:rPr lang="en-IN" dirty="0"/>
              <a:t> Prevent lateral displacement of the </a:t>
            </a:r>
            <a:r>
              <a:rPr lang="en-IN" dirty="0" err="1"/>
              <a:t>mesial</a:t>
            </a:r>
            <a:r>
              <a:rPr lang="en-IN" dirty="0"/>
              <a:t>, distal, facial &amp; lingual parts of restoration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t>Can also be located externally in extra coronal preparation, they can be placed anywhere where there is sufficient dentin bulk without impinging on the pulp chamber, root canal system or other anatomy</a:t>
            </a:r>
            <a:br>
              <a:rPr lang="en-IN"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N" dirty="0"/>
              <a:t>Reverse Bevel</a:t>
            </a:r>
          </a:p>
          <a:p>
            <a:r>
              <a:rPr lang="en-IN" dirty="0"/>
              <a:t> Placed at expense of the gingival floor, creating an internal dentinal plane including </a:t>
            </a:r>
            <a:r>
              <a:rPr lang="en-IN" dirty="0" err="1"/>
              <a:t>gingivally</a:t>
            </a:r>
            <a:r>
              <a:rPr lang="en-IN" dirty="0"/>
              <a:t>-axially, locking the restoration &amp; preventing proximal displacement</a:t>
            </a:r>
            <a:br>
              <a:rPr lang="en-IN"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N" dirty="0"/>
              <a:t>Internal box </a:t>
            </a:r>
          </a:p>
          <a:p>
            <a:r>
              <a:rPr lang="en-IN" dirty="0"/>
              <a:t>Most efficient immobilizing retention, resistance means </a:t>
            </a:r>
          </a:p>
          <a:p>
            <a:r>
              <a:rPr lang="en-IN" dirty="0"/>
              <a:t>Prepared in dentin with four vertical surrounding walls</a:t>
            </a:r>
          </a:p>
          <a:p>
            <a:r>
              <a:rPr lang="en-IN" dirty="0"/>
              <a:t> joining a floor at definite line &amp; point angles</a:t>
            </a:r>
          </a:p>
          <a:p>
            <a:r>
              <a:rPr lang="en-IN" dirty="0"/>
              <a:t> Can be located next to marginal ridge with intact proximal wall </a:t>
            </a:r>
          </a:p>
          <a:p>
            <a:r>
              <a:rPr lang="en-IN" dirty="0"/>
              <a:t>Should have a minimum size of 2mm in three dimensions, but should not have equal length, width &amp; depth</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1093</Words>
  <Application>Microsoft Office PowerPoint</Application>
  <PresentationFormat>Custom</PresentationFormat>
  <Paragraphs>117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Trek</vt:lpstr>
      <vt:lpstr>Slide 1</vt:lpstr>
      <vt:lpstr>Specific learning Objectives </vt:lpstr>
      <vt:lpstr>Content</vt:lpstr>
      <vt:lpstr>Slide 4</vt:lpstr>
      <vt:lpstr>Slide 5</vt:lpstr>
      <vt:lpstr>Grooves:</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TAKE HOME MESSEGE/ FOR THE TOPIC COVERED (SUMMARY)  </vt:lpstr>
      <vt:lpstr>Question &amp; Answer Session</vt:lpstr>
      <vt:lpstr>References</vt:lpstr>
      <vt:lpstr>Slide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Monika Vidhani</dc:creator>
  <cp:lastModifiedBy>test</cp:lastModifiedBy>
  <cp:revision>5</cp:revision>
  <dcterms:created xsi:type="dcterms:W3CDTF">2022-09-11T10:13:28Z</dcterms:created>
  <dcterms:modified xsi:type="dcterms:W3CDTF">2023-04-18T06:54:10Z</dcterms:modified>
</cp:coreProperties>
</file>